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97" r:id="rId3"/>
    <p:sldId id="308" r:id="rId4"/>
    <p:sldId id="309" r:id="rId5"/>
    <p:sldId id="310" r:id="rId6"/>
    <p:sldId id="301" r:id="rId7"/>
    <p:sldId id="311" r:id="rId8"/>
    <p:sldId id="312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2654"/>
    <a:srgbClr val="0016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5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543038-F271-B44C-A609-61624E5FF5AB}" type="doc">
      <dgm:prSet loTypeId="urn:microsoft.com/office/officeart/2005/8/layout/pyramid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3ED68C-9BEB-2D4C-9A9D-4FF7F696211E}">
      <dgm:prSet/>
      <dgm:spPr/>
      <dgm:t>
        <a:bodyPr/>
        <a:lstStyle/>
        <a:p>
          <a:pPr rtl="0"/>
          <a:r>
            <a:rPr lang="en-US" dirty="0" smtClean="0"/>
            <a:t>Dependent </a:t>
          </a:r>
          <a:r>
            <a:rPr lang="en-US" i="1" dirty="0" smtClean="0"/>
            <a:t>t</a:t>
          </a:r>
          <a:r>
            <a:rPr lang="en-US" dirty="0" smtClean="0"/>
            <a:t>-Test</a:t>
          </a:r>
          <a:endParaRPr lang="en-US" dirty="0"/>
        </a:p>
      </dgm:t>
    </dgm:pt>
    <dgm:pt modelId="{9F38B551-A426-E94C-BBA8-F4C2318589D2}" type="parTrans" cxnId="{27AAEF74-B392-6E4B-B302-2E38EAD6547A}">
      <dgm:prSet/>
      <dgm:spPr/>
      <dgm:t>
        <a:bodyPr/>
        <a:lstStyle/>
        <a:p>
          <a:endParaRPr lang="en-US"/>
        </a:p>
      </dgm:t>
    </dgm:pt>
    <dgm:pt modelId="{78C07CA1-B586-F244-AA77-DDAA5D980254}" type="sibTrans" cxnId="{27AAEF74-B392-6E4B-B302-2E38EAD6547A}">
      <dgm:prSet/>
      <dgm:spPr/>
      <dgm:t>
        <a:bodyPr/>
        <a:lstStyle/>
        <a:p>
          <a:endParaRPr lang="en-US"/>
        </a:p>
      </dgm:t>
    </dgm:pt>
    <dgm:pt modelId="{1CE252B9-E661-E545-A43D-AF9F6C107A4B}">
      <dgm:prSet/>
      <dgm:spPr/>
      <dgm:t>
        <a:bodyPr/>
        <a:lstStyle/>
        <a:p>
          <a:pPr rtl="0"/>
          <a:r>
            <a:rPr lang="en-US" smtClean="0"/>
            <a:t>End of Presentation</a:t>
          </a:r>
          <a:endParaRPr lang="en-US"/>
        </a:p>
      </dgm:t>
    </dgm:pt>
    <dgm:pt modelId="{F41F37CF-2695-E841-8D68-F7A0788E8A48}" type="parTrans" cxnId="{22084601-BF09-3748-9512-68D73C701C0D}">
      <dgm:prSet/>
      <dgm:spPr/>
      <dgm:t>
        <a:bodyPr/>
        <a:lstStyle/>
        <a:p>
          <a:endParaRPr lang="en-US"/>
        </a:p>
      </dgm:t>
    </dgm:pt>
    <dgm:pt modelId="{76A7FDA8-7558-F046-9383-FC32324FCF58}" type="sibTrans" cxnId="{22084601-BF09-3748-9512-68D73C701C0D}">
      <dgm:prSet/>
      <dgm:spPr/>
      <dgm:t>
        <a:bodyPr/>
        <a:lstStyle/>
        <a:p>
          <a:endParaRPr lang="en-US"/>
        </a:p>
      </dgm:t>
    </dgm:pt>
    <dgm:pt modelId="{1BD4007E-106D-184C-930C-DA383DE887FC}" type="pres">
      <dgm:prSet presAssocID="{F8543038-F271-B44C-A609-61624E5FF5A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EFE25D-18DC-C347-AD87-891706CB57A3}" type="pres">
      <dgm:prSet presAssocID="{A13ED68C-9BEB-2D4C-9A9D-4FF7F696211E}" presName="Name8" presStyleCnt="0"/>
      <dgm:spPr/>
    </dgm:pt>
    <dgm:pt modelId="{84DC221C-8ADF-8F4C-A4AB-1ED1486C2BAB}" type="pres">
      <dgm:prSet presAssocID="{A13ED68C-9BEB-2D4C-9A9D-4FF7F696211E}" presName="level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2C436E-4AC4-9B44-A458-C394BA2F8995}" type="pres">
      <dgm:prSet presAssocID="{A13ED68C-9BEB-2D4C-9A9D-4FF7F696211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E6D29C-3EAE-224F-8EC6-90837AC9132C}" type="pres">
      <dgm:prSet presAssocID="{1CE252B9-E661-E545-A43D-AF9F6C107A4B}" presName="Name8" presStyleCnt="0"/>
      <dgm:spPr/>
    </dgm:pt>
    <dgm:pt modelId="{570ECD48-A719-8C40-9E13-BDECC43874A0}" type="pres">
      <dgm:prSet presAssocID="{1CE252B9-E661-E545-A43D-AF9F6C107A4B}" presName="level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3425F1-0D5A-7542-A13F-309B4F9FFBD7}" type="pres">
      <dgm:prSet presAssocID="{1CE252B9-E661-E545-A43D-AF9F6C107A4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8152BC6-2A18-5E4D-874B-7A8B2DD4F391}" type="presOf" srcId="{1CE252B9-E661-E545-A43D-AF9F6C107A4B}" destId="{570ECD48-A719-8C40-9E13-BDECC43874A0}" srcOrd="0" destOrd="0" presId="urn:microsoft.com/office/officeart/2005/8/layout/pyramid1"/>
    <dgm:cxn modelId="{27AAEF74-B392-6E4B-B302-2E38EAD6547A}" srcId="{F8543038-F271-B44C-A609-61624E5FF5AB}" destId="{A13ED68C-9BEB-2D4C-9A9D-4FF7F696211E}" srcOrd="0" destOrd="0" parTransId="{9F38B551-A426-E94C-BBA8-F4C2318589D2}" sibTransId="{78C07CA1-B586-F244-AA77-DDAA5D980254}"/>
    <dgm:cxn modelId="{22084601-BF09-3748-9512-68D73C701C0D}" srcId="{F8543038-F271-B44C-A609-61624E5FF5AB}" destId="{1CE252B9-E661-E545-A43D-AF9F6C107A4B}" srcOrd="1" destOrd="0" parTransId="{F41F37CF-2695-E841-8D68-F7A0788E8A48}" sibTransId="{76A7FDA8-7558-F046-9383-FC32324FCF58}"/>
    <dgm:cxn modelId="{B585C472-C638-5A44-BD9A-AD75C8593FE9}" type="presOf" srcId="{1CE252B9-E661-E545-A43D-AF9F6C107A4B}" destId="{8B3425F1-0D5A-7542-A13F-309B4F9FFBD7}" srcOrd="1" destOrd="0" presId="urn:microsoft.com/office/officeart/2005/8/layout/pyramid1"/>
    <dgm:cxn modelId="{FCDE2A41-7CCE-944B-84B7-6536272FB48A}" type="presOf" srcId="{A13ED68C-9BEB-2D4C-9A9D-4FF7F696211E}" destId="{84DC221C-8ADF-8F4C-A4AB-1ED1486C2BAB}" srcOrd="0" destOrd="0" presId="urn:microsoft.com/office/officeart/2005/8/layout/pyramid1"/>
    <dgm:cxn modelId="{462841F8-F94D-2C41-ABCB-11B6CE1865BF}" type="presOf" srcId="{F8543038-F271-B44C-A609-61624E5FF5AB}" destId="{1BD4007E-106D-184C-930C-DA383DE887FC}" srcOrd="0" destOrd="0" presId="urn:microsoft.com/office/officeart/2005/8/layout/pyramid1"/>
    <dgm:cxn modelId="{6F708E42-3F3B-894F-921E-0B5B759FB861}" type="presOf" srcId="{A13ED68C-9BEB-2D4C-9A9D-4FF7F696211E}" destId="{2E2C436E-4AC4-9B44-A458-C394BA2F8995}" srcOrd="1" destOrd="0" presId="urn:microsoft.com/office/officeart/2005/8/layout/pyramid1"/>
    <dgm:cxn modelId="{1B085AB2-BD98-F14E-84EE-A2D5A3F46ED2}" type="presParOf" srcId="{1BD4007E-106D-184C-930C-DA383DE887FC}" destId="{51EFE25D-18DC-C347-AD87-891706CB57A3}" srcOrd="0" destOrd="0" presId="urn:microsoft.com/office/officeart/2005/8/layout/pyramid1"/>
    <dgm:cxn modelId="{C4FF6D36-5A5E-0044-942A-21D2D2A4227A}" type="presParOf" srcId="{51EFE25D-18DC-C347-AD87-891706CB57A3}" destId="{84DC221C-8ADF-8F4C-A4AB-1ED1486C2BAB}" srcOrd="0" destOrd="0" presId="urn:microsoft.com/office/officeart/2005/8/layout/pyramid1"/>
    <dgm:cxn modelId="{C93F8B56-FC0C-B443-BD94-88975255AFF4}" type="presParOf" srcId="{51EFE25D-18DC-C347-AD87-891706CB57A3}" destId="{2E2C436E-4AC4-9B44-A458-C394BA2F8995}" srcOrd="1" destOrd="0" presId="urn:microsoft.com/office/officeart/2005/8/layout/pyramid1"/>
    <dgm:cxn modelId="{DB62D8E5-F052-0940-9844-04C2130AF324}" type="presParOf" srcId="{1BD4007E-106D-184C-930C-DA383DE887FC}" destId="{22E6D29C-3EAE-224F-8EC6-90837AC9132C}" srcOrd="1" destOrd="0" presId="urn:microsoft.com/office/officeart/2005/8/layout/pyramid1"/>
    <dgm:cxn modelId="{0AE26AD8-1281-EE41-AEF9-4790618304BC}" type="presParOf" srcId="{22E6D29C-3EAE-224F-8EC6-90837AC9132C}" destId="{570ECD48-A719-8C40-9E13-BDECC43874A0}" srcOrd="0" destOrd="0" presId="urn:microsoft.com/office/officeart/2005/8/layout/pyramid1"/>
    <dgm:cxn modelId="{A6D62E04-E497-1441-9BC5-EFC8148A9A1A}" type="presParOf" srcId="{22E6D29C-3EAE-224F-8EC6-90837AC9132C}" destId="{8B3425F1-0D5A-7542-A13F-309B4F9FFBD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C221C-8ADF-8F4C-A4AB-1ED1486C2BAB}">
      <dsp:nvSpPr>
        <dsp:cNvPr id="0" name=""/>
        <dsp:cNvSpPr/>
      </dsp:nvSpPr>
      <dsp:spPr>
        <a:xfrm>
          <a:off x="2057400" y="0"/>
          <a:ext cx="4114800" cy="2910681"/>
        </a:xfrm>
        <a:prstGeom prst="trapezoid">
          <a:avLst>
            <a:gd name="adj" fmla="val 7068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Dependent </a:t>
          </a:r>
          <a:r>
            <a:rPr lang="en-US" sz="6500" i="1" kern="1200" dirty="0" smtClean="0"/>
            <a:t>t</a:t>
          </a:r>
          <a:r>
            <a:rPr lang="en-US" sz="6500" kern="1200" dirty="0" smtClean="0"/>
            <a:t>-Test</a:t>
          </a:r>
          <a:endParaRPr lang="en-US" sz="6500" kern="1200" dirty="0"/>
        </a:p>
      </dsp:txBody>
      <dsp:txXfrm>
        <a:off x="2057400" y="0"/>
        <a:ext cx="4114800" cy="2910681"/>
      </dsp:txXfrm>
    </dsp:sp>
    <dsp:sp modelId="{570ECD48-A719-8C40-9E13-BDECC43874A0}">
      <dsp:nvSpPr>
        <dsp:cNvPr id="0" name=""/>
        <dsp:cNvSpPr/>
      </dsp:nvSpPr>
      <dsp:spPr>
        <a:xfrm>
          <a:off x="0" y="2910681"/>
          <a:ext cx="8229600" cy="2910681"/>
        </a:xfrm>
        <a:prstGeom prst="trapezoid">
          <a:avLst>
            <a:gd name="adj" fmla="val 7068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smtClean="0"/>
            <a:t>End of Presentation</a:t>
          </a:r>
          <a:endParaRPr lang="en-US" sz="6500" kern="1200"/>
        </a:p>
      </dsp:txBody>
      <dsp:txXfrm>
        <a:off x="1440179" y="2910681"/>
        <a:ext cx="5349240" cy="29106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52747-AACE-4AB3-AD6C-7312DB1EC921}" type="datetimeFigureOut">
              <a:rPr lang="en-US" smtClean="0"/>
              <a:t>12/31/13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D0BF41-17FD-43F1-B3B5-5D96A472E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82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0BF41-17FD-43F1-B3B5-5D96A472EB6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5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3853-3188-4398-ABA6-307A6729E8D4}" type="datetime1">
              <a:rPr lang="en-US" smtClean="0"/>
              <a:t>12/31/13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45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07B9-823A-44D3-A830-9795654C6833}" type="datetime1">
              <a:rPr lang="en-US" smtClean="0"/>
              <a:t>12/31/13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4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3463-EF26-4505-A3D6-0AEDC3E83E98}" type="datetime1">
              <a:rPr lang="en-US" smtClean="0"/>
              <a:t>12/31/13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774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6679-7B7E-454E-A95C-517422D3966C}" type="datetime1">
              <a:rPr lang="en-US" smtClean="0"/>
              <a:t>12/31/13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4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0070E-D363-4A9C-B911-D9A463825519}" type="datetime1">
              <a:rPr lang="en-US" smtClean="0"/>
              <a:t>12/31/13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66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30E1-7F74-4E93-A867-A38B563B8581}" type="datetime1">
              <a:rPr lang="en-US" smtClean="0"/>
              <a:t>12/31/13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95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6A8B3-707A-4C07-A3A9-C9341EB252BF}" type="datetime1">
              <a:rPr lang="en-US" smtClean="0"/>
              <a:t>12/31/13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21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D16A4-BEE0-4D5E-9504-098B3B1FCA6F}" type="datetime1">
              <a:rPr lang="en-US" smtClean="0"/>
              <a:t>12/31/13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75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7DDE4-DA66-47F5-B123-60C0B0D7E1BE}" type="datetime1">
              <a:rPr lang="en-US" smtClean="0"/>
              <a:t>12/31/13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0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7D93-0BE6-4CF8-9B57-C245C6C87181}" type="datetime1">
              <a:rPr lang="en-US" smtClean="0"/>
              <a:t>12/31/13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5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66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F85E7-6387-462E-9934-6C92A8736218}" type="datetime1">
              <a:rPr lang="en-US" smtClean="0"/>
              <a:t>12/31/13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107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3" Type="http://schemas.openxmlformats.org/officeDocument/2006/relationships/hyperlink" Target="http://www.watertreepress.com/stats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Statistical Fundamentals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Using Microsoft Excel for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Univariate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and Bivariate Analysis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Alfred P. Rovai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1981201"/>
            <a:ext cx="5257800" cy="1981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One-Sample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-Test</a:t>
            </a:r>
          </a:p>
          <a:p>
            <a:pPr marL="0" indent="0" algn="ctr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PowerPoint Prepared by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Alfred P. Rovai</a:t>
            </a:r>
          </a:p>
          <a:p>
            <a:pPr marL="0" indent="0" algn="ctr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  <p:pic>
        <p:nvPicPr>
          <p:cNvPr id="10" name="Picture 9" descr="watertree press logo 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4419600"/>
            <a:ext cx="2133600" cy="7234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5791200"/>
            <a:ext cx="701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Times New Roman"/>
                <a:cs typeface="Times New Roman"/>
              </a:rPr>
              <a:t>Microsoft® Excel® Screen Prints Courtesy of Microsoft Corporation.</a:t>
            </a:r>
          </a:p>
        </p:txBody>
      </p:sp>
      <p:pic>
        <p:nvPicPr>
          <p:cNvPr id="8" name="Picture 7" descr="Kindle Cover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523999"/>
            <a:ext cx="2667000" cy="403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599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One-Sample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-Test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One-Sample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Test, also known as the Single-Sample t-Test,  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parametric procedure that compares a calculated sample mean to a known population mean or a previously reported value in order to determine if the difference is statistically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significant. For example, an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educational researcher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might want to determine if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mean sense of classroom community score among university students enrolled in fully online programs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differs significantly from the hypothesized population score of 30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Excel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data entry for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one-Sample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-Test is accomplished by entering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value for each case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single column of an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Excel spreadsheet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404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ependent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-Test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One can compute the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-value using the following formula: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4488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4488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where the numerator 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difference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group means and the test value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denominator 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estimated standard error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sample divided by the square root of the sample size.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7455114"/>
              </p:ext>
            </p:extLst>
          </p:nvPr>
        </p:nvGraphicFramePr>
        <p:xfrm>
          <a:off x="3856038" y="1930400"/>
          <a:ext cx="1470025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Equation" r:id="rId3" imgW="774700" imgH="622300" progId="Equation.3">
                  <p:embed/>
                </p:oleObj>
              </mc:Choice>
              <mc:Fallback>
                <p:oleObj name="Equation" r:id="rId3" imgW="774700" imgH="622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6038" y="1930400"/>
                        <a:ext cx="1470025" cy="12763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>
                        <a:outerShdw blurRad="63500" dist="107763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5219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Dependent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-Test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Cohen’s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measures effect size and is often used to report effect size following a significant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-test. The formula for Cohen’s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for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One-Sample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-Test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is:</a:t>
            </a:r>
          </a:p>
          <a:p>
            <a:pPr marL="0" indent="0" algn="ctr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By convention, Cohen’s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values are interpreted as follows: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Small effect size = .20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Medium effect size = .50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Large effect size = .80</a:t>
            </a: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4233961"/>
              </p:ext>
            </p:extLst>
          </p:nvPr>
        </p:nvGraphicFramePr>
        <p:xfrm>
          <a:off x="3887788" y="2882900"/>
          <a:ext cx="1271587" cy="104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Equation" r:id="rId3" imgW="546100" imgH="419100" progId="Equation.3">
                  <p:embed/>
                </p:oleObj>
              </mc:Choice>
              <mc:Fallback>
                <p:oleObj name="Equation" r:id="rId3" imgW="5461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7788" y="2882900"/>
                        <a:ext cx="1271587" cy="104616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>
                        <a:outerShdw blurRad="63500" dist="107763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4776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Key Assumptions &amp; Requirements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Random selection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samples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allow for generalization of results to a target population.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Variables. One continuous DV measured on the interval or ratio scale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Independence of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observations. observations (i.e., measurements) are not acted on by an outside influence common to two or more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measurements.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Normality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One DV normally distributed.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Sample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size.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One-Sample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-Test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robust to minor violations of the assumption of normally distributed data with sample sizes &gt;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30.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0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3-12-30 at 3.58.1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7295" cy="487680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3657600"/>
            <a:ext cx="8458200" cy="2308324"/>
          </a:xfrm>
          <a:prstGeom prst="rect">
            <a:avLst/>
          </a:prstGeom>
          <a:solidFill>
            <a:srgbClr val="00166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TASK</a:t>
            </a:r>
          </a:p>
          <a:p>
            <a:pPr algn="ctr"/>
            <a:r>
              <a:rPr lang="en-US" dirty="0" smtClean="0"/>
              <a:t>Respond to the following research question and null hypothesis: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/>
              <a:t>Is there a difference in the mean sense of classroom community score among university students enrolled in fully online programs and the norm of 30, μ ≠ 30</a:t>
            </a:r>
            <a:r>
              <a:rPr lang="en-US" dirty="0" smtClean="0"/>
              <a:t>?</a:t>
            </a:r>
          </a:p>
          <a:p>
            <a:pPr algn="ctr"/>
            <a:endParaRPr lang="en-US" dirty="0" smtClean="0"/>
          </a:p>
          <a:p>
            <a:pPr algn="ctr"/>
            <a:r>
              <a:rPr lang="en-US" i="1" dirty="0" smtClean="0"/>
              <a:t>H</a:t>
            </a:r>
            <a:r>
              <a:rPr lang="en-US" baseline="-25000" dirty="0" smtClean="0"/>
              <a:t>0</a:t>
            </a:r>
            <a:r>
              <a:rPr lang="en-US" dirty="0"/>
              <a:t>: There is no difference in the mean sense of classroom community score of university students enrolled in fully online programs and the norm of 30, μ = </a:t>
            </a:r>
            <a:r>
              <a:rPr lang="en-US" dirty="0" smtClean="0"/>
              <a:t>30.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15363" y="2514600"/>
            <a:ext cx="7762349" cy="369332"/>
          </a:xfrm>
          <a:prstGeom prst="rect">
            <a:avLst/>
          </a:prstGeom>
          <a:solidFill>
            <a:srgbClr val="001667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Open the dataset </a:t>
            </a:r>
            <a:r>
              <a:rPr lang="en-US" i="1" dirty="0" err="1" smtClean="0"/>
              <a:t>Motivation.xlsx</a:t>
            </a:r>
            <a:r>
              <a:rPr lang="en-US" dirty="0" smtClean="0"/>
              <a:t>. Click on the One-Sample </a:t>
            </a:r>
            <a:r>
              <a:rPr lang="en-US" i="1" dirty="0" smtClean="0"/>
              <a:t>t</a:t>
            </a:r>
            <a:r>
              <a:rPr lang="en-US" dirty="0" smtClean="0"/>
              <a:t>-Test worksheet tab.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81200" y="3048000"/>
            <a:ext cx="5524500" cy="369332"/>
          </a:xfrm>
          <a:prstGeom prst="rect">
            <a:avLst/>
          </a:prstGeom>
          <a:solidFill>
            <a:schemeClr val="bg1"/>
          </a:solidFill>
          <a:ln w="38100" cmpd="sng">
            <a:solidFill>
              <a:srgbClr val="001667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rgbClr val="001667"/>
                </a:solidFill>
              </a:rPr>
              <a:t>File available at </a:t>
            </a:r>
            <a:r>
              <a:rPr lang="en-US" dirty="0" smtClean="0">
                <a:solidFill>
                  <a:srgbClr val="001667"/>
                </a:solidFill>
                <a:hlinkClick r:id="rId3"/>
              </a:rPr>
              <a:t>http://www.watertreepress.com/stats</a:t>
            </a:r>
            <a:endParaRPr lang="en-US" dirty="0" smtClean="0">
              <a:solidFill>
                <a:srgbClr val="00166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335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5715000"/>
            <a:ext cx="8458200" cy="369332"/>
          </a:xfrm>
          <a:prstGeom prst="rect">
            <a:avLst/>
          </a:prstGeom>
          <a:solidFill>
            <a:srgbClr val="00166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Enter the </a:t>
            </a:r>
            <a:r>
              <a:rPr lang="en-US" dirty="0" smtClean="0"/>
              <a:t>labels and formulas </a:t>
            </a:r>
            <a:r>
              <a:rPr lang="en-US" dirty="0" smtClean="0"/>
              <a:t>shown in cells B1:C9. Note: cell C4 contains the test value.</a:t>
            </a:r>
          </a:p>
        </p:txBody>
      </p:sp>
      <p:pic>
        <p:nvPicPr>
          <p:cNvPr id="2" name="Picture 1" descr="Screen Shot 2013-12-30 at 4.01.1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5550647" cy="5398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5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5410200"/>
            <a:ext cx="8915400" cy="923330"/>
          </a:xfrm>
          <a:prstGeom prst="rect">
            <a:avLst/>
          </a:prstGeom>
          <a:solidFill>
            <a:srgbClr val="00166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Test results </a:t>
            </a:r>
            <a:r>
              <a:rPr lang="en-US" dirty="0" smtClean="0"/>
              <a:t>provide </a:t>
            </a:r>
            <a:r>
              <a:rPr lang="en-US" dirty="0"/>
              <a:t>evidence that the difference </a:t>
            </a:r>
            <a:r>
              <a:rPr lang="en-US" dirty="0" smtClean="0"/>
              <a:t>between mean sense of classroom community (</a:t>
            </a:r>
            <a:r>
              <a:rPr lang="en-US" i="1" dirty="0"/>
              <a:t>M</a:t>
            </a:r>
            <a:r>
              <a:rPr lang="en-US" dirty="0"/>
              <a:t> = </a:t>
            </a:r>
            <a:r>
              <a:rPr lang="en-US" dirty="0" smtClean="0"/>
              <a:t>28.84, </a:t>
            </a:r>
            <a:r>
              <a:rPr lang="en-US" i="1" dirty="0"/>
              <a:t>SD</a:t>
            </a:r>
            <a:r>
              <a:rPr lang="en-US" dirty="0"/>
              <a:t> = </a:t>
            </a:r>
            <a:r>
              <a:rPr lang="en-US" dirty="0" smtClean="0"/>
              <a:t>6.24)  </a:t>
            </a:r>
            <a:r>
              <a:rPr lang="en-US" dirty="0"/>
              <a:t>and </a:t>
            </a:r>
            <a:r>
              <a:rPr lang="en-US" dirty="0" smtClean="0"/>
              <a:t>the test value of 30 was  </a:t>
            </a:r>
            <a:r>
              <a:rPr lang="en-US" dirty="0"/>
              <a:t>statistically significant, </a:t>
            </a:r>
            <a:r>
              <a:rPr lang="en-US" i="1" dirty="0"/>
              <a:t>t</a:t>
            </a:r>
            <a:r>
              <a:rPr lang="en-US" dirty="0" smtClean="0"/>
              <a:t>(168) </a:t>
            </a:r>
            <a:r>
              <a:rPr lang="en-US" dirty="0"/>
              <a:t>= </a:t>
            </a:r>
            <a:r>
              <a:rPr lang="en-US" dirty="0" smtClean="0"/>
              <a:t>2.42, </a:t>
            </a:r>
            <a:r>
              <a:rPr lang="en-US" i="1" dirty="0"/>
              <a:t>p</a:t>
            </a:r>
            <a:r>
              <a:rPr lang="en-US" dirty="0"/>
              <a:t> = </a:t>
            </a:r>
            <a:r>
              <a:rPr lang="en-US" dirty="0" smtClean="0"/>
              <a:t>.02 </a:t>
            </a:r>
            <a:r>
              <a:rPr lang="en-US" dirty="0"/>
              <a:t>(2-tailed), </a:t>
            </a:r>
            <a:r>
              <a:rPr lang="en-US" i="1" dirty="0"/>
              <a:t>d</a:t>
            </a:r>
            <a:r>
              <a:rPr lang="en-US" dirty="0"/>
              <a:t> = </a:t>
            </a:r>
            <a:r>
              <a:rPr lang="en-US" dirty="0" smtClean="0"/>
              <a:t>.19. </a:t>
            </a:r>
            <a:endParaRPr lang="en-US" dirty="0"/>
          </a:p>
        </p:txBody>
      </p:sp>
      <p:pic>
        <p:nvPicPr>
          <p:cNvPr id="2" name="Picture 1" descr="Screen Shot 2013-12-30 at 4.03.4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-13447"/>
            <a:ext cx="5562600" cy="532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374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3763294"/>
              </p:ext>
            </p:extLst>
          </p:nvPr>
        </p:nvGraphicFramePr>
        <p:xfrm>
          <a:off x="457200" y="304800"/>
          <a:ext cx="8229600" cy="5821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15875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1553</TotalTime>
  <Words>602</Words>
  <Application>Microsoft Macintosh PowerPoint</Application>
  <PresentationFormat>On-screen Show (4:3)</PresentationFormat>
  <Paragraphs>53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Equation</vt:lpstr>
      <vt:lpstr>Statistical Fundamentals:  Using Microsoft Excel for Univariate and Bivariate Analysis Alfred P. Rovai</vt:lpstr>
      <vt:lpstr>One-Sample t-Test</vt:lpstr>
      <vt:lpstr>Dependent t-Test</vt:lpstr>
      <vt:lpstr>Dependent t-Test</vt:lpstr>
      <vt:lpstr>Key Assumptions &amp; Requirements</vt:lpstr>
      <vt:lpstr>PowerPoint Presentation</vt:lpstr>
      <vt:lpstr>PowerPoint Presentation</vt:lpstr>
      <vt:lpstr>PowerPoint Presentation</vt:lpstr>
      <vt:lpstr>PowerPoint Presentation</vt:lpstr>
    </vt:vector>
  </TitlesOfParts>
  <Manager/>
  <Company>Watertree Press LLC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Independent t-Test</dc:title>
  <dc:subject/>
  <dc:creator>Alfred P. Rovai</dc:creator>
  <cp:keywords/>
  <dc:description/>
  <cp:lastModifiedBy>Alfred Rovai</cp:lastModifiedBy>
  <cp:revision>184</cp:revision>
  <dcterms:created xsi:type="dcterms:W3CDTF">2013-06-04T13:30:25Z</dcterms:created>
  <dcterms:modified xsi:type="dcterms:W3CDTF">2013-12-31T13:27:44Z</dcterms:modified>
  <cp:category/>
</cp:coreProperties>
</file>